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52" r:id="rId5"/>
    <p:sldId id="354" r:id="rId6"/>
    <p:sldId id="258" r:id="rId7"/>
    <p:sldId id="311" r:id="rId8"/>
    <p:sldId id="315" r:id="rId9"/>
    <p:sldId id="356" r:id="rId10"/>
    <p:sldId id="357" r:id="rId11"/>
    <p:sldId id="358" r:id="rId12"/>
    <p:sldId id="355" r:id="rId13"/>
    <p:sldId id="332" r:id="rId14"/>
    <p:sldId id="316" r:id="rId15"/>
    <p:sldId id="317" r:id="rId16"/>
    <p:sldId id="319" r:id="rId17"/>
    <p:sldId id="320" r:id="rId18"/>
    <p:sldId id="321" r:id="rId19"/>
    <p:sldId id="333" r:id="rId20"/>
    <p:sldId id="330" r:id="rId21"/>
    <p:sldId id="331" r:id="rId22"/>
    <p:sldId id="353" r:id="rId23"/>
    <p:sldId id="334" r:id="rId24"/>
    <p:sldId id="312" r:id="rId25"/>
    <p:sldId id="313" r:id="rId26"/>
    <p:sldId id="314" r:id="rId27"/>
    <p:sldId id="335" r:id="rId28"/>
    <p:sldId id="318" r:id="rId29"/>
    <p:sldId id="336" r:id="rId30"/>
    <p:sldId id="337" r:id="rId31"/>
    <p:sldId id="324" r:id="rId32"/>
    <p:sldId id="325" r:id="rId33"/>
    <p:sldId id="338" r:id="rId34"/>
    <p:sldId id="326" r:id="rId35"/>
    <p:sldId id="327" r:id="rId36"/>
    <p:sldId id="328" r:id="rId37"/>
    <p:sldId id="329" r:id="rId38"/>
    <p:sldId id="339" r:id="rId39"/>
    <p:sldId id="341" r:id="rId40"/>
    <p:sldId id="342" r:id="rId41"/>
    <p:sldId id="343" r:id="rId42"/>
    <p:sldId id="345" r:id="rId43"/>
    <p:sldId id="346" r:id="rId44"/>
    <p:sldId id="347" r:id="rId45"/>
    <p:sldId id="348" r:id="rId46"/>
    <p:sldId id="349" r:id="rId47"/>
    <p:sldId id="350" r:id="rId48"/>
    <p:sldId id="351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3" autoAdjust="0"/>
    <p:restoredTop sz="93286" autoAdjust="0"/>
  </p:normalViewPr>
  <p:slideViewPr>
    <p:cSldViewPr snapToGrid="0">
      <p:cViewPr varScale="1">
        <p:scale>
          <a:sx n="70" d="100"/>
          <a:sy n="70" d="100"/>
        </p:scale>
        <p:origin x="8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1895C-5492-4E4F-A8BC-3525E976C0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323E-293D-433E-8571-362E6986A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432" y="220747"/>
            <a:ext cx="10515600" cy="43698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1556500" y="2736903"/>
            <a:ext cx="9212779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88900">
                    <a:schemeClr val="bg1">
                      <a:lumMod val="50000"/>
                      <a:alpha val="40000"/>
                    </a:schemeClr>
                  </a:glow>
                </a:effectLst>
                <a:latin typeface="+mj-ea"/>
                <a:ea typeface="+mj-ea"/>
              </a:rPr>
              <a:t>超</a:t>
            </a:r>
            <a:r>
              <a:rPr lang="zh-CN" altLang="en-US" sz="4400" dirty="0" smtClean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88900">
                    <a:schemeClr val="bg1">
                      <a:lumMod val="50000"/>
                      <a:alpha val="40000"/>
                    </a:schemeClr>
                  </a:glow>
                </a:effectLst>
                <a:latin typeface="+mj-ea"/>
                <a:ea typeface="+mj-ea"/>
              </a:rPr>
              <a:t>星教师发展综合服务平台教师应用</a:t>
            </a:r>
            <a:endParaRPr lang="zh-CN" altLang="en-US" sz="4400" dirty="0"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4" y="154766"/>
            <a:ext cx="1505550" cy="5977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30629" y="4240620"/>
            <a:ext cx="2214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超星教师发展中心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87138" y="1180303"/>
            <a:ext cx="10515600" cy="436980"/>
          </a:xfrm>
        </p:spPr>
        <p:txBody>
          <a:bodyPr>
            <a:noAutofit/>
          </a:bodyPr>
          <a:lstStyle/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在线课程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11" y="-377817"/>
            <a:ext cx="6454320" cy="7737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0265" y="2429304"/>
            <a:ext cx="46546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◆八大课程分类，包括：教学理念、  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 </a:t>
            </a:r>
            <a:r>
              <a:rPr lang="zh-CN" altLang="en-US" sz="2200" dirty="0" smtClean="0"/>
              <a:t>教学技能、教育技术、师德师风、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 </a:t>
            </a:r>
            <a:r>
              <a:rPr lang="zh-CN" altLang="en-US" sz="2200" dirty="0" smtClean="0"/>
              <a:t>教师身心健康、示范课等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/>
              <a:t>◆包含</a:t>
            </a:r>
            <a:r>
              <a:rPr lang="en-US" altLang="zh-CN" sz="2200" dirty="0" smtClean="0"/>
              <a:t>258</a:t>
            </a:r>
            <a:r>
              <a:rPr lang="zh-CN" altLang="en-US" sz="2200" dirty="0" smtClean="0"/>
              <a:t>门在线课程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◆学习课程可获得相应的学时、学分</a:t>
            </a:r>
            <a:endParaRPr lang="zh-CN" altLang="en-US" sz="22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329894" y="318042"/>
            <a:ext cx="3492689" cy="6196084"/>
            <a:chOff x="6934200" y="368489"/>
            <a:chExt cx="3492689" cy="619608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7" b="4876"/>
            <a:stretch>
              <a:fillRect/>
            </a:stretch>
          </p:blipFill>
          <p:spPr>
            <a:xfrm>
              <a:off x="6968215" y="368489"/>
              <a:ext cx="3458674" cy="619608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934200" y="770866"/>
              <a:ext cx="899615" cy="21849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箭头连接符 12"/>
          <p:cNvCxnSpPr/>
          <p:nvPr/>
        </p:nvCxnSpPr>
        <p:spPr>
          <a:xfrm>
            <a:off x="5300031" y="3420574"/>
            <a:ext cx="1231256" cy="118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" t="4795" r="393" b="4439"/>
          <a:stretch>
            <a:fillRect/>
          </a:stretch>
        </p:blipFill>
        <p:spPr>
          <a:xfrm>
            <a:off x="6874673" y="341191"/>
            <a:ext cx="3511273" cy="618238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130829" y="290313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查看课程分类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64" y="-205982"/>
            <a:ext cx="6230553" cy="7469634"/>
          </a:xfrm>
          <a:prstGeom prst="rect">
            <a:avLst/>
          </a:prstGeom>
        </p:spPr>
      </p:pic>
      <p:sp>
        <p:nvSpPr>
          <p:cNvPr id="6" name="标题 4"/>
          <p:cNvSpPr txBox="1"/>
          <p:nvPr/>
        </p:nvSpPr>
        <p:spPr>
          <a:xfrm>
            <a:off x="1010219" y="1726218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【</a:t>
            </a:r>
            <a:r>
              <a:rPr lang="zh-CN" altLang="en-US" sz="31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课程报名</a:t>
            </a:r>
            <a:r>
              <a:rPr lang="en-US" altLang="zh-CN" sz="31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】</a:t>
            </a:r>
            <a:endParaRPr lang="zh-CN" altLang="en-US" sz="31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3425" y="2815018"/>
            <a:ext cx="45339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点击</a:t>
            </a:r>
            <a:r>
              <a:rPr lang="zh-CN" altLang="en-US" sz="2200" dirty="0"/>
              <a:t>课程右下角处</a:t>
            </a:r>
            <a:r>
              <a:rPr lang="zh-CN" altLang="en-US" sz="2200" dirty="0" smtClean="0"/>
              <a:t>的 报名 按钮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99670"/>
            <a:ext cx="5089034" cy="61010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34119" y="2651621"/>
            <a:ext cx="45339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报名成功会弹出此对话框</a:t>
            </a:r>
            <a:endParaRPr lang="zh-CN" altLang="en-US" sz="2200" dirty="0"/>
          </a:p>
        </p:txBody>
      </p:sp>
      <p:sp>
        <p:nvSpPr>
          <p:cNvPr id="8" name="标题 4"/>
          <p:cNvSpPr txBox="1"/>
          <p:nvPr/>
        </p:nvSpPr>
        <p:spPr>
          <a:xfrm>
            <a:off x="1010219" y="1726218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【</a:t>
            </a:r>
            <a:r>
              <a:rPr lang="zh-CN" altLang="en-US" sz="31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课程报名</a:t>
            </a:r>
            <a:r>
              <a:rPr lang="en-US" altLang="zh-CN" sz="31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】</a:t>
            </a:r>
            <a:endParaRPr lang="zh-CN" altLang="en-US" sz="31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2743" y="3322638"/>
            <a:ext cx="4533900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开始学习已报名成功课程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901040" y="1597280"/>
            <a:ext cx="10515600" cy="436980"/>
          </a:xfrm>
        </p:spPr>
        <p:txBody>
          <a:bodyPr>
            <a:noAutofit/>
          </a:bodyPr>
          <a:lstStyle/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直播讲堂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26" y="-349880"/>
            <a:ext cx="6500046" cy="779272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60598" y="2839240"/>
            <a:ext cx="4776429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直播</a:t>
            </a:r>
            <a:r>
              <a:rPr lang="zh-CN" altLang="en-US" sz="2200" dirty="0"/>
              <a:t>讲堂</a:t>
            </a:r>
            <a:r>
              <a:rPr lang="zh-CN" altLang="en-US" sz="2200" b="1" dirty="0"/>
              <a:t>第</a:t>
            </a:r>
            <a:r>
              <a:rPr lang="zh-CN" altLang="en-US" sz="2200" b="1" dirty="0" smtClean="0"/>
              <a:t>四季</a:t>
            </a:r>
            <a:r>
              <a:rPr lang="zh-CN" altLang="en-US" sz="2200" dirty="0" smtClean="0"/>
              <a:t>首播</a:t>
            </a:r>
            <a:r>
              <a:rPr lang="en-US" altLang="zh-CN" sz="2200" dirty="0" smtClean="0"/>
              <a:t>3</a:t>
            </a:r>
            <a:r>
              <a:rPr lang="zh-CN" altLang="en-US" sz="2200" dirty="0" smtClean="0"/>
              <a:t>月</a:t>
            </a:r>
            <a:r>
              <a:rPr lang="en-US" altLang="zh-CN" sz="2200" dirty="0" smtClean="0"/>
              <a:t>14</a:t>
            </a:r>
            <a:r>
              <a:rPr lang="zh-CN" altLang="en-US" sz="2200" dirty="0" smtClean="0"/>
              <a:t>日进行</a:t>
            </a:r>
            <a:endParaRPr lang="zh-CN" altLang="en-US" sz="2200" dirty="0"/>
          </a:p>
        </p:txBody>
      </p:sp>
      <p:sp>
        <p:nvSpPr>
          <p:cNvPr id="3" name="矩形 2"/>
          <p:cNvSpPr/>
          <p:nvPr/>
        </p:nvSpPr>
        <p:spPr>
          <a:xfrm>
            <a:off x="1796427" y="3565972"/>
            <a:ext cx="3369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 smtClean="0"/>
              <a:t>每</a:t>
            </a:r>
            <a:r>
              <a:rPr lang="zh-CN" altLang="en-US" sz="2200" dirty="0"/>
              <a:t>周四下午</a:t>
            </a:r>
            <a:r>
              <a:rPr lang="en-US" altLang="zh-CN" sz="2200" dirty="0"/>
              <a:t>15:00—16:00</a:t>
            </a:r>
            <a:endParaRPr lang="en-US" altLang="zh-CN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42481" y="3036230"/>
            <a:ext cx="4134465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点击首页直播讲堂，加入该课程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901040" y="1597280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直播讲堂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21" y="184486"/>
            <a:ext cx="5837419" cy="699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/>
          <p:cNvSpPr txBox="1"/>
          <p:nvPr/>
        </p:nvSpPr>
        <p:spPr>
          <a:xfrm>
            <a:off x="901040" y="1597280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直播讲堂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15" y="-146804"/>
            <a:ext cx="6237549" cy="74780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83407" y="3126125"/>
            <a:ext cx="3570208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在“章节”中查看直播列表</a:t>
            </a:r>
            <a:endParaRPr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1385679" y="3647021"/>
            <a:ext cx="300595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/>
              <a:t>点</a:t>
            </a:r>
            <a:r>
              <a:rPr lang="zh-CN" altLang="en-US" sz="2200" dirty="0" smtClean="0"/>
              <a:t>开直播主题进行观看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41" y="0"/>
            <a:ext cx="5939686" cy="6682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77" y="-499222"/>
            <a:ext cx="6199639" cy="743257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27033" y="2360147"/>
            <a:ext cx="4791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包含四部分内容</a:t>
            </a:r>
            <a:r>
              <a:rPr lang="zh-CN" altLang="en-US" sz="2200" dirty="0"/>
              <a:t>：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●教学图书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</a:t>
            </a:r>
            <a:r>
              <a:rPr lang="zh-CN" altLang="en-US" sz="2200" dirty="0"/>
              <a:t>教学</a:t>
            </a:r>
            <a:r>
              <a:rPr lang="zh-CN" altLang="en-US" sz="2200" dirty="0" smtClean="0"/>
              <a:t>期刊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</a:t>
            </a:r>
            <a:r>
              <a:rPr lang="zh-CN" altLang="en-US" sz="2200" dirty="0"/>
              <a:t>信息</a:t>
            </a:r>
            <a:r>
              <a:rPr lang="zh-CN" altLang="en-US" sz="2200" dirty="0" smtClean="0"/>
              <a:t>工具专题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</a:t>
            </a:r>
            <a:r>
              <a:rPr lang="zh-CN" altLang="en-US" sz="2200" dirty="0"/>
              <a:t>教师</a:t>
            </a:r>
            <a:r>
              <a:rPr lang="zh-CN" altLang="en-US" sz="2200" dirty="0" smtClean="0"/>
              <a:t>成长专题</a:t>
            </a:r>
            <a:endParaRPr lang="en-US" altLang="zh-CN" sz="2200" dirty="0" smtClean="0"/>
          </a:p>
        </p:txBody>
      </p:sp>
      <p:sp>
        <p:nvSpPr>
          <p:cNvPr id="6" name="标题 4"/>
          <p:cNvSpPr txBox="1"/>
          <p:nvPr/>
        </p:nvSpPr>
        <p:spPr>
          <a:xfrm>
            <a:off x="901040" y="1597280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教学资源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3000" y="4688729"/>
            <a:ext cx="5545108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/>
              <a:t>每个模块下有精细的分类，方便查阅和学习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25" y="-448505"/>
            <a:ext cx="6325671" cy="75836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5753" y="3343329"/>
            <a:ext cx="479107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海量教学类电子图、期刊、专题资料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901040" y="1597280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教学资源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osh Vietti - Toccat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8181474" y="-1544052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4" y="154766"/>
            <a:ext cx="1505550" cy="597709"/>
          </a:xfrm>
          <a:prstGeom prst="rect">
            <a:avLst/>
          </a:prstGeom>
        </p:spPr>
      </p:pic>
      <p:sp>
        <p:nvSpPr>
          <p:cNvPr id="5" name="文本框 92"/>
          <p:cNvSpPr txBox="1"/>
          <p:nvPr/>
        </p:nvSpPr>
        <p:spPr>
          <a:xfrm>
            <a:off x="4018620" y="2682182"/>
            <a:ext cx="4831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教发平台移动端应用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658" b="12052"/>
          <a:stretch>
            <a:fillRect/>
          </a:stretch>
        </p:blipFill>
        <p:spPr>
          <a:xfrm>
            <a:off x="-941052" y="-61416"/>
            <a:ext cx="4421231" cy="58753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1" r="18305" b="9760"/>
          <a:stretch>
            <a:fillRect/>
          </a:stretch>
        </p:blipFill>
        <p:spPr>
          <a:xfrm>
            <a:off x="1859743" y="-263034"/>
            <a:ext cx="4568353" cy="62134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29" y="-61415"/>
            <a:ext cx="5490118" cy="65819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38" y="-29158"/>
            <a:ext cx="5347818" cy="6411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/>
          <p:nvPr/>
        </p:nvSpPr>
        <p:spPr>
          <a:xfrm>
            <a:off x="5391785" y="3631873"/>
            <a:ext cx="439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培训活动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11827" y="3251062"/>
            <a:ext cx="7055252" cy="1281477"/>
            <a:chOff x="4721209" y="1793328"/>
            <a:chExt cx="3246544" cy="705747"/>
          </a:xfrm>
        </p:grpSpPr>
        <p:sp>
          <p:nvSpPr>
            <p:cNvPr id="5" name="任意多边形 4"/>
            <p:cNvSpPr/>
            <p:nvPr/>
          </p:nvSpPr>
          <p:spPr>
            <a:xfrm>
              <a:off x="4820098" y="1886747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</a:endParaRPr>
            </a:p>
          </p:txBody>
        </p:sp>
        <p:grpSp>
          <p:nvGrpSpPr>
            <p:cNvPr id="6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11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2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3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4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5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6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7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8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540656" y="1504618"/>
            <a:ext cx="1364943" cy="1583336"/>
            <a:chOff x="1319382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六边形 26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/>
            </a:p>
          </p:txBody>
        </p:sp>
        <p:sp>
          <p:nvSpPr>
            <p:cNvPr id="28" name="六边形 27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 dirty="0"/>
            </a:p>
          </p:txBody>
        </p:sp>
        <p:sp>
          <p:nvSpPr>
            <p:cNvPr id="29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67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9pPr>
            </a:lstStyle>
            <a:p>
              <a:pPr lvl="1">
                <a:buNone/>
              </a:pPr>
              <a:endParaRPr lang="zh-CN" altLang="en-US" sz="4015" b="1" cap="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5588875" y="1890415"/>
            <a:ext cx="128279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2665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5588875" y="2276605"/>
            <a:ext cx="128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65" y="-240239"/>
            <a:ext cx="6255435" cy="74994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1040" y="3178800"/>
            <a:ext cx="4698722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可浏览、报名</a:t>
            </a:r>
            <a:r>
              <a:rPr lang="zh-CN" altLang="en-US" sz="2200" dirty="0"/>
              <a:t>学校</a:t>
            </a:r>
            <a:r>
              <a:rPr lang="zh-CN" altLang="en-US" sz="2200" dirty="0" smtClean="0"/>
              <a:t>已发布的培训</a:t>
            </a:r>
            <a:r>
              <a:rPr lang="zh-CN" altLang="en-US" sz="2200" dirty="0"/>
              <a:t>活动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901040" y="1597280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培训活动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00" y="-210290"/>
            <a:ext cx="6053416" cy="72572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74242" y="2983417"/>
            <a:ext cx="4416594" cy="869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点击首页“培训活动”后</a:t>
            </a:r>
            <a:r>
              <a:rPr lang="zh-CN" altLang="en-US" sz="2200" dirty="0"/>
              <a:t>，</a:t>
            </a:r>
            <a:r>
              <a:rPr lang="zh-CN" altLang="en-US" sz="2200" dirty="0" smtClean="0"/>
              <a:t>可看到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已发布的培训活动状态</a:t>
            </a:r>
            <a:endParaRPr lang="zh-CN" altLang="en-US" sz="2200" dirty="0"/>
          </a:p>
        </p:txBody>
      </p:sp>
      <p:sp>
        <p:nvSpPr>
          <p:cNvPr id="5" name="标题 4"/>
          <p:cNvSpPr txBox="1"/>
          <p:nvPr/>
        </p:nvSpPr>
        <p:spPr>
          <a:xfrm>
            <a:off x="901040" y="1597280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培训活动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37" y="-127598"/>
            <a:ext cx="5826810" cy="69855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19657" y="2866603"/>
            <a:ext cx="3570208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点击“报名”参与培训活动</a:t>
            </a:r>
            <a:endParaRPr lang="zh-CN" altLang="en-US" sz="2200" dirty="0"/>
          </a:p>
        </p:txBody>
      </p:sp>
      <p:sp>
        <p:nvSpPr>
          <p:cNvPr id="5" name="标题 4"/>
          <p:cNvSpPr txBox="1"/>
          <p:nvPr/>
        </p:nvSpPr>
        <p:spPr>
          <a:xfrm>
            <a:off x="901040" y="1597280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培训活动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9657" y="3541980"/>
            <a:ext cx="3288080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培训报名存在两种状态：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en-US" altLang="zh-CN" sz="2200" dirty="0" smtClean="0"/>
              <a:t>1</a:t>
            </a:r>
            <a:r>
              <a:rPr lang="zh-CN" altLang="en-US" sz="2200" dirty="0" smtClean="0"/>
              <a:t>、等待批准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en-US" altLang="zh-CN" sz="2200" dirty="0" smtClean="0"/>
              <a:t>2</a:t>
            </a:r>
            <a:r>
              <a:rPr lang="zh-CN" altLang="en-US" sz="2200" dirty="0" smtClean="0"/>
              <a:t>、直播报名成功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/>
          <p:nvPr/>
        </p:nvSpPr>
        <p:spPr>
          <a:xfrm>
            <a:off x="5487221" y="3504645"/>
            <a:ext cx="483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我的教发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（学分、学时）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11827" y="3251062"/>
            <a:ext cx="7055252" cy="1281477"/>
            <a:chOff x="4721209" y="1793328"/>
            <a:chExt cx="3246544" cy="705747"/>
          </a:xfrm>
        </p:grpSpPr>
        <p:sp>
          <p:nvSpPr>
            <p:cNvPr id="5" name="任意多边形 4"/>
            <p:cNvSpPr/>
            <p:nvPr/>
          </p:nvSpPr>
          <p:spPr>
            <a:xfrm>
              <a:off x="4820098" y="1886747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</a:endParaRPr>
            </a:p>
          </p:txBody>
        </p:sp>
        <p:grpSp>
          <p:nvGrpSpPr>
            <p:cNvPr id="6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11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2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3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4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5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6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7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8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540656" y="1504618"/>
            <a:ext cx="1364943" cy="1583336"/>
            <a:chOff x="1319382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六边形 26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/>
            </a:p>
          </p:txBody>
        </p:sp>
        <p:sp>
          <p:nvSpPr>
            <p:cNvPr id="28" name="六边形 27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 dirty="0"/>
            </a:p>
          </p:txBody>
        </p:sp>
        <p:sp>
          <p:nvSpPr>
            <p:cNvPr id="29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67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9pPr>
            </a:lstStyle>
            <a:p>
              <a:pPr lvl="1">
                <a:buNone/>
              </a:pPr>
              <a:endParaRPr lang="zh-CN" altLang="en-US" sz="4015" b="1" cap="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5588875" y="1890415"/>
            <a:ext cx="128279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2665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5588875" y="2276605"/>
            <a:ext cx="128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82" y="-282348"/>
            <a:ext cx="6487962" cy="7778231"/>
          </a:xfrm>
          <a:prstGeom prst="rect">
            <a:avLst/>
          </a:prstGeom>
        </p:spPr>
      </p:pic>
      <p:sp>
        <p:nvSpPr>
          <p:cNvPr id="6" name="标题 4"/>
          <p:cNvSpPr>
            <a:spLocks noGrp="1"/>
          </p:cNvSpPr>
          <p:nvPr>
            <p:ph type="title"/>
          </p:nvPr>
        </p:nvSpPr>
        <p:spPr>
          <a:xfrm>
            <a:off x="1064814" y="1385019"/>
            <a:ext cx="10515600" cy="436980"/>
          </a:xfrm>
        </p:spPr>
        <p:txBody>
          <a:bodyPr>
            <a:noAutofit/>
          </a:bodyPr>
          <a:lstStyle/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我的教发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7770" y="2405581"/>
            <a:ext cx="4533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我的教中可查看到的信息包括：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●获得的学时、学分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●培训活动的状态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</a:t>
            </a:r>
            <a:r>
              <a:rPr lang="zh-CN" altLang="en-US" sz="2200" dirty="0"/>
              <a:t>获得</a:t>
            </a:r>
            <a:r>
              <a:rPr lang="zh-CN" altLang="en-US" sz="2200" dirty="0" smtClean="0"/>
              <a:t>的证书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</a:t>
            </a:r>
            <a:r>
              <a:rPr lang="zh-CN" altLang="en-US" sz="2200" dirty="0"/>
              <a:t>我</a:t>
            </a:r>
            <a:r>
              <a:rPr lang="zh-CN" altLang="en-US" sz="2200" dirty="0" smtClean="0"/>
              <a:t>的课程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/>
          <p:cNvSpPr>
            <a:spLocks noGrp="1"/>
          </p:cNvSpPr>
          <p:nvPr>
            <p:ph type="title"/>
          </p:nvPr>
        </p:nvSpPr>
        <p:spPr>
          <a:xfrm>
            <a:off x="1064814" y="1385019"/>
            <a:ext cx="10515600" cy="436980"/>
          </a:xfrm>
        </p:spPr>
        <p:txBody>
          <a:bodyPr>
            <a:noAutofit/>
          </a:bodyPr>
          <a:lstStyle/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我的教发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7770" y="2405581"/>
            <a:ext cx="4533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我的教中可查看到的信息包括：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●获得的学时、学分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●培训活动的状态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●已获证书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    ●</a:t>
            </a:r>
            <a:r>
              <a:rPr lang="zh-CN" altLang="en-US" sz="2200" dirty="0"/>
              <a:t>我</a:t>
            </a:r>
            <a:r>
              <a:rPr lang="zh-CN" altLang="en-US" sz="2200" dirty="0" smtClean="0"/>
              <a:t>的课程</a:t>
            </a:r>
            <a:endParaRPr lang="zh-CN" altLang="en-US" sz="2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 b="3284"/>
          <a:stretch>
            <a:fillRect/>
          </a:stretch>
        </p:blipFill>
        <p:spPr>
          <a:xfrm>
            <a:off x="6258532" y="314777"/>
            <a:ext cx="3581504" cy="6305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/>
          <p:nvPr/>
        </p:nvSpPr>
        <p:spPr>
          <a:xfrm>
            <a:off x="5574464" y="3633252"/>
            <a:ext cx="483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场地预约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11827" y="3251062"/>
            <a:ext cx="7055252" cy="1281477"/>
            <a:chOff x="4721209" y="1793328"/>
            <a:chExt cx="3246544" cy="705747"/>
          </a:xfrm>
        </p:grpSpPr>
        <p:sp>
          <p:nvSpPr>
            <p:cNvPr id="5" name="任意多边形 4"/>
            <p:cNvSpPr/>
            <p:nvPr/>
          </p:nvSpPr>
          <p:spPr>
            <a:xfrm>
              <a:off x="4820098" y="1886747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</a:endParaRPr>
            </a:p>
          </p:txBody>
        </p:sp>
        <p:grpSp>
          <p:nvGrpSpPr>
            <p:cNvPr id="6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11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2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3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4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5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6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7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8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540656" y="1504618"/>
            <a:ext cx="1364943" cy="1583336"/>
            <a:chOff x="1319382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六边形 26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/>
            </a:p>
          </p:txBody>
        </p:sp>
        <p:sp>
          <p:nvSpPr>
            <p:cNvPr id="28" name="六边形 27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 dirty="0"/>
            </a:p>
          </p:txBody>
        </p:sp>
        <p:sp>
          <p:nvSpPr>
            <p:cNvPr id="29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67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9pPr>
            </a:lstStyle>
            <a:p>
              <a:pPr lvl="1">
                <a:buNone/>
              </a:pPr>
              <a:endParaRPr lang="zh-CN" altLang="en-US" sz="4015" b="1" cap="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5588875" y="1890415"/>
            <a:ext cx="128279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2665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5588875" y="2276605"/>
            <a:ext cx="128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38" y="0"/>
            <a:ext cx="5195621" cy="6570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05753" y="3088216"/>
            <a:ext cx="4698722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/>
              <a:t>对发布的教室或会议室进行线上预约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819150" y="1489794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场地预约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osh Vietti - Toccat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8181474" y="-1544052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4" y="154766"/>
            <a:ext cx="1505550" cy="597709"/>
          </a:xfrm>
          <a:prstGeom prst="rect">
            <a:avLst/>
          </a:prstGeom>
        </p:spPr>
      </p:pic>
      <p:sp>
        <p:nvSpPr>
          <p:cNvPr id="5" name="文本框 92"/>
          <p:cNvSpPr txBox="1"/>
          <p:nvPr/>
        </p:nvSpPr>
        <p:spPr>
          <a:xfrm>
            <a:off x="1343660" y="2628900"/>
            <a:ext cx="9302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河南农业大学教师发展中心邀请码：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jfhenau</a:t>
            </a:r>
            <a:endParaRPr lang="en-US" altLang="zh-CN" sz="3600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15" y="349887"/>
            <a:ext cx="4757885" cy="601658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9150" y="3494615"/>
            <a:ext cx="5262979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点击预约后提交预约申请，等待管理审核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819150" y="1489794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场地预约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/>
          <p:nvPr/>
        </p:nvSpPr>
        <p:spPr>
          <a:xfrm>
            <a:off x="5574464" y="3633252"/>
            <a:ext cx="483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其他模块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11827" y="3251062"/>
            <a:ext cx="7055252" cy="1281477"/>
            <a:chOff x="4721209" y="1793328"/>
            <a:chExt cx="3246544" cy="705747"/>
          </a:xfrm>
        </p:grpSpPr>
        <p:sp>
          <p:nvSpPr>
            <p:cNvPr id="5" name="任意多边形 4"/>
            <p:cNvSpPr/>
            <p:nvPr/>
          </p:nvSpPr>
          <p:spPr>
            <a:xfrm>
              <a:off x="4820098" y="1886747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</a:endParaRPr>
            </a:p>
          </p:txBody>
        </p:sp>
        <p:grpSp>
          <p:nvGrpSpPr>
            <p:cNvPr id="6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11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2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3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4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5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6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7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8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540656" y="1504618"/>
            <a:ext cx="1364943" cy="1583336"/>
            <a:chOff x="1319382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六边形 26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/>
            </a:p>
          </p:txBody>
        </p:sp>
        <p:sp>
          <p:nvSpPr>
            <p:cNvPr id="28" name="六边形 27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 dirty="0"/>
            </a:p>
          </p:txBody>
        </p:sp>
        <p:sp>
          <p:nvSpPr>
            <p:cNvPr id="29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67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9pPr>
            </a:lstStyle>
            <a:p>
              <a:pPr lvl="1">
                <a:buNone/>
              </a:pPr>
              <a:endParaRPr lang="zh-CN" altLang="en-US" sz="4015" b="1" cap="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5588875" y="1890415"/>
            <a:ext cx="128279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zh-CN" altLang="en-US" sz="2665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5588875" y="2276605"/>
            <a:ext cx="128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14" y="206881"/>
            <a:ext cx="4905736" cy="620355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6099" y="3447382"/>
            <a:ext cx="4980851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/>
              <a:t>交流小组可选择感兴趣的小组交流经验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819150" y="1489794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交流小组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19150" y="1535997"/>
            <a:ext cx="10515600" cy="436980"/>
          </a:xfrm>
        </p:spPr>
        <p:txBody>
          <a:bodyPr>
            <a:noAutofit/>
          </a:bodyPr>
          <a:lstStyle/>
          <a:p>
            <a:r>
              <a:rPr lang="zh-CN" alt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交流</a:t>
            </a:r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小组</a:t>
            </a:r>
            <a:endParaRPr lang="zh-CN" altLang="en-US" sz="31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89" y="561724"/>
            <a:ext cx="4683107" cy="592202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9150" y="3494615"/>
            <a:ext cx="4980851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/>
              <a:t>交流小组可选择感兴趣的小组交流经验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31" y="165813"/>
            <a:ext cx="5045975" cy="63808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3867" y="3165740"/>
            <a:ext cx="5262979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/>
              <a:t>会议签到、投票、视频会议等工具的应用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819150" y="1535997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互动工具</a:t>
            </a:r>
            <a:endParaRPr lang="zh-CN" altLang="en-US" sz="3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64" y="430141"/>
            <a:ext cx="4217658" cy="5333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9150" y="3494615"/>
            <a:ext cx="5262979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/>
              <a:t>会议签到、投票、视频会议等工具的应用</a:t>
            </a:r>
            <a:endParaRPr lang="zh-CN" altLang="en-US" sz="2200" dirty="0"/>
          </a:p>
        </p:txBody>
      </p:sp>
      <p:sp>
        <p:nvSpPr>
          <p:cNvPr id="6" name="标题 4"/>
          <p:cNvSpPr txBox="1"/>
          <p:nvPr/>
        </p:nvSpPr>
        <p:spPr>
          <a:xfrm>
            <a:off x="819150" y="1535997"/>
            <a:ext cx="10515600" cy="436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互动工具</a:t>
            </a:r>
            <a:endParaRPr lang="zh-CN" altLang="en-US" sz="3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/>
          <p:nvPr/>
        </p:nvSpPr>
        <p:spPr>
          <a:xfrm>
            <a:off x="4018620" y="2682182"/>
            <a:ext cx="4831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教发平台电脑端应用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469" y="1178493"/>
            <a:ext cx="10201701" cy="4749841"/>
          </a:xfrm>
          <a:prstGeom prst="rect">
            <a:avLst/>
          </a:prstGeom>
        </p:spPr>
      </p:pic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/>
              <a:t>线下活动（培训活动）</a:t>
            </a:r>
            <a:endParaRPr lang="zh-CN" altLang="en-US" sz="3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/>
              <a:t>线下活动（培训活动）</a:t>
            </a:r>
            <a:endParaRPr lang="zh-CN" altLang="en-US" sz="31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112" t="-7321" r="14813" b="7321"/>
          <a:stretch>
            <a:fillRect/>
          </a:stretch>
        </p:blipFill>
        <p:spPr>
          <a:xfrm>
            <a:off x="900751" y="867509"/>
            <a:ext cx="10372300" cy="5033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dirty="0" smtClean="0"/>
              <a:t>在线课程</a:t>
            </a:r>
            <a:endParaRPr lang="zh-CN" altLang="en-US" sz="31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160" y="1357018"/>
            <a:ext cx="10663451" cy="4964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34325" y="2308727"/>
            <a:ext cx="2688300" cy="2400000"/>
            <a:chOff x="1187624" y="1671750"/>
            <a:chExt cx="2016225" cy="1800000"/>
          </a:xfrm>
        </p:grpSpPr>
        <p:sp>
          <p:nvSpPr>
            <p:cNvPr id="3" name="六边形 2"/>
            <p:cNvSpPr/>
            <p:nvPr/>
          </p:nvSpPr>
          <p:spPr>
            <a:xfrm>
              <a:off x="1187624" y="1671750"/>
              <a:ext cx="2016225" cy="1800000"/>
            </a:xfrm>
            <a:prstGeom prst="hexagon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7200000" scaled="0"/>
            </a:gradFill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</a:gradFill>
            </a:ln>
            <a:effectLst>
              <a:outerShdw blurRad="228600" dist="2286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95178" y="2125474"/>
              <a:ext cx="1584176" cy="869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目  录</a:t>
              </a:r>
              <a:endParaRPr lang="en-US" altLang="zh-CN" sz="4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US" altLang="zh-CN" sz="2135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CONTENTS</a:t>
              </a:r>
              <a:endParaRPr lang="en-US" altLang="zh-CN" sz="2135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32569" y="527843"/>
            <a:ext cx="806491" cy="720000"/>
            <a:chOff x="4022431" y="654654"/>
            <a:chExt cx="604868" cy="5400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7200000" scaled="0"/>
          </a:gradFill>
          <a:effectLst>
            <a:outerShdw blurRad="228600" dist="2286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6" name="六边形 5"/>
            <p:cNvSpPr>
              <a:spLocks noChangeAspect="1"/>
            </p:cNvSpPr>
            <p:nvPr/>
          </p:nvSpPr>
          <p:spPr>
            <a:xfrm>
              <a:off x="4022431" y="654654"/>
              <a:ext cx="604868" cy="540000"/>
            </a:xfrm>
            <a:prstGeom prst="hexagon">
              <a:avLst/>
            </a:prstGeom>
            <a:grpFill/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80849" y="724599"/>
              <a:ext cx="288032" cy="377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5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2665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32569" y="1780012"/>
            <a:ext cx="806491" cy="720000"/>
            <a:chOff x="4022431" y="654654"/>
            <a:chExt cx="604868" cy="5400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7200000" scaled="0"/>
          </a:gradFill>
          <a:effectLst>
            <a:outerShdw blurRad="228600" dist="2286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9" name="六边形 8"/>
            <p:cNvSpPr>
              <a:spLocks noChangeAspect="1"/>
            </p:cNvSpPr>
            <p:nvPr/>
          </p:nvSpPr>
          <p:spPr>
            <a:xfrm>
              <a:off x="4022431" y="654654"/>
              <a:ext cx="604868" cy="540000"/>
            </a:xfrm>
            <a:prstGeom prst="hexagon">
              <a:avLst/>
            </a:prstGeom>
            <a:grpFill/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80849" y="724599"/>
              <a:ext cx="288032" cy="377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5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2665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832569" y="3032503"/>
            <a:ext cx="806491" cy="720000"/>
            <a:chOff x="4022431" y="654654"/>
            <a:chExt cx="604868" cy="5400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7200000" scaled="0"/>
          </a:gradFill>
          <a:effectLst>
            <a:outerShdw blurRad="228600" dist="2286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2" name="六边形 11"/>
            <p:cNvSpPr>
              <a:spLocks noChangeAspect="1"/>
            </p:cNvSpPr>
            <p:nvPr/>
          </p:nvSpPr>
          <p:spPr>
            <a:xfrm>
              <a:off x="4022431" y="654654"/>
              <a:ext cx="604868" cy="540000"/>
            </a:xfrm>
            <a:prstGeom prst="hexagon">
              <a:avLst/>
            </a:prstGeom>
            <a:grpFill/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80849" y="724599"/>
              <a:ext cx="288032" cy="377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5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2665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82055" y="621103"/>
            <a:ext cx="6136905" cy="50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线上进修（在线课程、直播、电子资源）</a:t>
            </a:r>
            <a:endParaRPr lang="zh-CN" altLang="en-US" sz="26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82056" y="1873272"/>
            <a:ext cx="4456495" cy="50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培训活动（校内、校外）</a:t>
            </a:r>
            <a:endParaRPr lang="zh-CN" altLang="en-US" sz="26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82056" y="3125762"/>
            <a:ext cx="5126971" cy="50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我的教发（学时、学分）</a:t>
            </a:r>
            <a:endParaRPr lang="zh-CN" altLang="en-US" sz="26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41537" y="4278590"/>
            <a:ext cx="806491" cy="720000"/>
            <a:chOff x="4022431" y="654654"/>
            <a:chExt cx="604868" cy="5400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7200000" scaled="0"/>
          </a:gradFill>
          <a:effectLst>
            <a:outerShdw blurRad="228600" dist="2286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8" name="六边形 17"/>
            <p:cNvSpPr>
              <a:spLocks noChangeAspect="1"/>
            </p:cNvSpPr>
            <p:nvPr/>
          </p:nvSpPr>
          <p:spPr>
            <a:xfrm>
              <a:off x="4022431" y="654654"/>
              <a:ext cx="604868" cy="540000"/>
            </a:xfrm>
            <a:prstGeom prst="hexagon">
              <a:avLst/>
            </a:prstGeom>
            <a:grpFill/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9" name="TextBox 12"/>
            <p:cNvSpPr txBox="1"/>
            <p:nvPr/>
          </p:nvSpPr>
          <p:spPr>
            <a:xfrm>
              <a:off x="4180849" y="724599"/>
              <a:ext cx="288032" cy="377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5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zh-CN" altLang="en-US" sz="2665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TextBox 21"/>
          <p:cNvSpPr txBox="1"/>
          <p:nvPr/>
        </p:nvSpPr>
        <p:spPr>
          <a:xfrm>
            <a:off x="5691024" y="4371849"/>
            <a:ext cx="445649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场地预约</a:t>
            </a:r>
            <a:endParaRPr lang="zh-CN" altLang="en-US" sz="26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832569" y="5437822"/>
            <a:ext cx="806491" cy="720000"/>
            <a:chOff x="4022431" y="654654"/>
            <a:chExt cx="604868" cy="5400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7200000" scaled="0"/>
          </a:gradFill>
          <a:effectLst>
            <a:outerShdw blurRad="228600" dist="2286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5" name="六边形 24"/>
            <p:cNvSpPr>
              <a:spLocks noChangeAspect="1"/>
            </p:cNvSpPr>
            <p:nvPr/>
          </p:nvSpPr>
          <p:spPr>
            <a:xfrm>
              <a:off x="4022431" y="654654"/>
              <a:ext cx="604868" cy="540000"/>
            </a:xfrm>
            <a:prstGeom prst="hexagon">
              <a:avLst/>
            </a:prstGeom>
            <a:grpFill/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6" name="TextBox 12"/>
            <p:cNvSpPr txBox="1"/>
            <p:nvPr/>
          </p:nvSpPr>
          <p:spPr>
            <a:xfrm>
              <a:off x="4180849" y="724599"/>
              <a:ext cx="288032" cy="377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65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zh-CN" altLang="en-US" sz="2665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5682056" y="5531081"/>
            <a:ext cx="445649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其它模块</a:t>
            </a:r>
            <a:endParaRPr lang="zh-CN" altLang="en-US" sz="26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b="1" dirty="0" smtClean="0"/>
              <a:t>个人空间</a:t>
            </a:r>
            <a:r>
              <a:rPr lang="en-US" altLang="zh-CN" sz="3100" dirty="0" smtClean="0"/>
              <a:t>—</a:t>
            </a:r>
            <a:r>
              <a:rPr lang="zh-CN" altLang="en-US" sz="3100" dirty="0" smtClean="0"/>
              <a:t>线下培训</a:t>
            </a:r>
            <a:endParaRPr lang="zh-CN" altLang="en-US" sz="31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455" y="1089190"/>
            <a:ext cx="11620500" cy="555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b="1" dirty="0" smtClean="0"/>
              <a:t>个人空间</a:t>
            </a:r>
            <a:r>
              <a:rPr lang="en-US" altLang="zh-CN" sz="3100" dirty="0" smtClean="0"/>
              <a:t>—</a:t>
            </a:r>
            <a:r>
              <a:rPr lang="zh-CN" altLang="en-US" sz="3100" dirty="0" smtClean="0"/>
              <a:t>线下培训</a:t>
            </a:r>
            <a:endParaRPr lang="zh-CN" altLang="en-US" sz="31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414" y="1194250"/>
            <a:ext cx="11677650" cy="553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b="1" dirty="0" smtClean="0"/>
              <a:t>个人空间</a:t>
            </a:r>
            <a:r>
              <a:rPr lang="en-US" altLang="zh-CN" sz="3100" dirty="0" smtClean="0"/>
              <a:t>—</a:t>
            </a:r>
            <a:r>
              <a:rPr lang="zh-CN" altLang="en-US" sz="3100" dirty="0" smtClean="0"/>
              <a:t>线下培训</a:t>
            </a:r>
            <a:endParaRPr lang="zh-CN" altLang="en-US" sz="31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991" y="1098076"/>
            <a:ext cx="10648950" cy="556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b="1" dirty="0" smtClean="0"/>
              <a:t>个人空间</a:t>
            </a:r>
            <a:r>
              <a:rPr lang="en-US" altLang="zh-CN" sz="3100" dirty="0" smtClean="0"/>
              <a:t>—</a:t>
            </a:r>
            <a:r>
              <a:rPr lang="zh-CN" altLang="en-US" sz="3100" dirty="0" smtClean="0"/>
              <a:t>线下培训</a:t>
            </a:r>
            <a:endParaRPr lang="zh-CN" altLang="en-US" sz="31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255" y="1228298"/>
            <a:ext cx="10918959" cy="5083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b="1" dirty="0" smtClean="0"/>
              <a:t>个人空间</a:t>
            </a:r>
            <a:r>
              <a:rPr lang="en-US" altLang="zh-CN" sz="3100" dirty="0" smtClean="0"/>
              <a:t>—</a:t>
            </a:r>
            <a:r>
              <a:rPr lang="zh-CN" altLang="en-US" sz="3100" dirty="0" smtClean="0"/>
              <a:t>线下培训</a:t>
            </a:r>
            <a:endParaRPr lang="zh-CN" altLang="en-US" sz="31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493" y="1139020"/>
            <a:ext cx="11010900" cy="556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/>
          <p:nvPr/>
        </p:nvSpPr>
        <p:spPr>
          <a:xfrm>
            <a:off x="491604" y="430529"/>
            <a:ext cx="10515600" cy="436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b="1" dirty="0" smtClean="0"/>
              <a:t>个人空间</a:t>
            </a:r>
            <a:r>
              <a:rPr lang="en-US" altLang="zh-CN" sz="3100" dirty="0" smtClean="0"/>
              <a:t>—</a:t>
            </a:r>
            <a:r>
              <a:rPr lang="zh-CN" altLang="en-US" sz="3100" dirty="0" smtClean="0"/>
              <a:t>线上进修</a:t>
            </a:r>
            <a:endParaRPr lang="zh-CN" altLang="en-US" sz="31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43" y="1112363"/>
            <a:ext cx="10639425" cy="553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50180" y="2916788"/>
            <a:ext cx="32624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 smtClean="0"/>
              <a:t>谢谢观看！</a:t>
            </a:r>
            <a:endParaRPr lang="en-US" altLang="zh-CN" sz="4800" b="1" dirty="0" smtClean="0"/>
          </a:p>
          <a:p>
            <a:endParaRPr lang="zh-CN" altLang="en-US" sz="4800" dirty="0"/>
          </a:p>
        </p:txBody>
      </p:sp>
      <p:sp>
        <p:nvSpPr>
          <p:cNvPr id="3" name="矩形 2"/>
          <p:cNvSpPr/>
          <p:nvPr/>
        </p:nvSpPr>
        <p:spPr>
          <a:xfrm>
            <a:off x="8898172" y="5687284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超星教</a:t>
            </a:r>
            <a:r>
              <a:rPr lang="zh-CN" altLang="en-US" dirty="0"/>
              <a:t>师</a:t>
            </a:r>
            <a:r>
              <a:rPr lang="zh-CN" altLang="en-US" dirty="0" smtClean="0"/>
              <a:t>发展中心事业部</a:t>
            </a:r>
            <a:endParaRPr lang="en-US" altLang="zh-CN" dirty="0" smtClean="0"/>
          </a:p>
          <a:p>
            <a:r>
              <a:rPr lang="zh-CN" altLang="en-US" dirty="0" smtClean="0"/>
              <a:t>              常韦韦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/>
          <p:nvPr/>
        </p:nvSpPr>
        <p:spPr>
          <a:xfrm>
            <a:off x="4970502" y="3497396"/>
            <a:ext cx="439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线上进修（在线课程、直播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、电子资源）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11827" y="3251062"/>
            <a:ext cx="7055252" cy="1281477"/>
            <a:chOff x="4721209" y="1793328"/>
            <a:chExt cx="3246544" cy="705747"/>
          </a:xfrm>
        </p:grpSpPr>
        <p:sp>
          <p:nvSpPr>
            <p:cNvPr id="5" name="任意多边形 4"/>
            <p:cNvSpPr/>
            <p:nvPr/>
          </p:nvSpPr>
          <p:spPr>
            <a:xfrm>
              <a:off x="4820098" y="1886747"/>
              <a:ext cx="946456" cy="528576"/>
            </a:xfrm>
            <a:custGeom>
              <a:avLst/>
              <a:gdLst>
                <a:gd name="connsiteX0" fmla="*/ 264349 w 946333"/>
                <a:gd name="connsiteY0" fmla="*/ 0 h 528698"/>
                <a:gd name="connsiteX1" fmla="*/ 946333 w 946333"/>
                <a:gd name="connsiteY1" fmla="*/ 0 h 528698"/>
                <a:gd name="connsiteX2" fmla="*/ 946333 w 946333"/>
                <a:gd name="connsiteY2" fmla="*/ 528698 h 528698"/>
                <a:gd name="connsiteX3" fmla="*/ 264349 w 946333"/>
                <a:gd name="connsiteY3" fmla="*/ 528698 h 528698"/>
                <a:gd name="connsiteX4" fmla="*/ 0 w 946333"/>
                <a:gd name="connsiteY4" fmla="*/ 264349 h 528698"/>
                <a:gd name="connsiteX5" fmla="*/ 264349 w 94633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333" h="528698">
                  <a:moveTo>
                    <a:pt x="264349" y="0"/>
                  </a:moveTo>
                  <a:lnTo>
                    <a:pt x="946333" y="0"/>
                  </a:lnTo>
                  <a:lnTo>
                    <a:pt x="94633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</a:endParaRPr>
            </a:p>
          </p:txBody>
        </p:sp>
        <p:grpSp>
          <p:nvGrpSpPr>
            <p:cNvPr id="6" name="Group 41"/>
            <p:cNvGrpSpPr>
              <a:grpSpLocks noChangeAspect="1"/>
            </p:cNvGrpSpPr>
            <p:nvPr/>
          </p:nvGrpSpPr>
          <p:grpSpPr bwMode="auto">
            <a:xfrm>
              <a:off x="5179157" y="1978170"/>
              <a:ext cx="284134" cy="347694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11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2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3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4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5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6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7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8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721209" y="1793328"/>
              <a:ext cx="3246544" cy="705747"/>
              <a:chOff x="6095999" y="2039788"/>
              <a:chExt cx="3246121" cy="705910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540656" y="1504618"/>
            <a:ext cx="1364943" cy="1583336"/>
            <a:chOff x="1319382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六边形 26"/>
            <p:cNvSpPr/>
            <p:nvPr/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/>
            </a:p>
          </p:txBody>
        </p:sp>
        <p:sp>
          <p:nvSpPr>
            <p:cNvPr id="28" name="六边形 27"/>
            <p:cNvSpPr/>
            <p:nvPr/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40" dirty="0"/>
            </a:p>
          </p:txBody>
        </p:sp>
        <p:sp>
          <p:nvSpPr>
            <p:cNvPr id="29" name="矩形 259"/>
            <p:cNvSpPr>
              <a:spLocks noChangeArrowheads="1"/>
            </p:cNvSpPr>
            <p:nvPr/>
          </p:nvSpPr>
          <p:spPr bwMode="auto">
            <a:xfrm>
              <a:off x="1457601" y="641371"/>
              <a:ext cx="1213382" cy="67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9pPr>
            </a:lstStyle>
            <a:p>
              <a:pPr lvl="1">
                <a:buNone/>
              </a:pPr>
              <a:endParaRPr lang="zh-CN" altLang="en-US" sz="4015" b="1" cap="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5588875" y="1890415"/>
            <a:ext cx="128279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2665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5588875" y="2276605"/>
            <a:ext cx="128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87138" y="1180303"/>
            <a:ext cx="10515600" cy="436980"/>
          </a:xfrm>
        </p:spPr>
        <p:txBody>
          <a:bodyPr>
            <a:noAutofit/>
          </a:bodyPr>
          <a:lstStyle/>
          <a:p>
            <a:r>
              <a:rPr lang="zh-CN" alt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在线课程</a:t>
            </a:r>
            <a:endParaRPr lang="zh-CN" alt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6204" y="2552134"/>
            <a:ext cx="46546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 smtClean="0"/>
              <a:t>◆八大课程分类，包括：教学理念、  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 </a:t>
            </a:r>
            <a:r>
              <a:rPr lang="zh-CN" altLang="en-US" sz="2200" dirty="0" smtClean="0"/>
              <a:t>教学技能、教育技术、师德师风、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 </a:t>
            </a:r>
            <a:r>
              <a:rPr lang="zh-CN" altLang="en-US" sz="2200" dirty="0" smtClean="0"/>
              <a:t>教师身心健康、示范课等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/>
              <a:t>◆包含</a:t>
            </a:r>
            <a:r>
              <a:rPr lang="en-US" altLang="zh-CN" sz="2200" dirty="0" smtClean="0"/>
              <a:t>258</a:t>
            </a:r>
            <a:r>
              <a:rPr lang="zh-CN" altLang="en-US" sz="2200" dirty="0" smtClean="0"/>
              <a:t>门在线课程</a:t>
            </a:r>
            <a:endParaRPr lang="en-US" altLang="zh-CN" sz="2200" dirty="0" smtClean="0"/>
          </a:p>
          <a:p>
            <a:pPr>
              <a:lnSpc>
                <a:spcPct val="120000"/>
              </a:lnSpc>
            </a:pPr>
            <a:r>
              <a:rPr lang="zh-CN" altLang="en-US" sz="2200" dirty="0" smtClean="0"/>
              <a:t>◆学习课程可获得相应的学时、学分</a:t>
            </a:r>
            <a:endParaRPr lang="zh-CN" altLang="en-US" sz="2200" dirty="0" smtClean="0"/>
          </a:p>
        </p:txBody>
      </p:sp>
      <p:pic>
        <p:nvPicPr>
          <p:cNvPr id="6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08" y="975603"/>
            <a:ext cx="3533600" cy="484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72" y="975603"/>
            <a:ext cx="3624012" cy="507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72" y="-25885"/>
            <a:ext cx="8097875" cy="688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/>
          <a:stretch>
            <a:fillRect/>
          </a:stretch>
        </p:blipFill>
        <p:spPr bwMode="auto">
          <a:xfrm>
            <a:off x="2504095" y="149090"/>
            <a:ext cx="6786414" cy="635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885" y="166507"/>
            <a:ext cx="6672399" cy="6305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047">
      <a:dk1>
        <a:sysClr val="windowText" lastClr="000000"/>
      </a:dk1>
      <a:lt1>
        <a:sysClr val="window" lastClr="FFFFFF"/>
      </a:lt1>
      <a:dk2>
        <a:srgbClr val="3F3F3F"/>
      </a:dk2>
      <a:lt2>
        <a:srgbClr val="7F7F7F"/>
      </a:lt2>
      <a:accent1>
        <a:srgbClr val="7F7F7F"/>
      </a:accent1>
      <a:accent2>
        <a:srgbClr val="3F3F3F"/>
      </a:accent2>
      <a:accent3>
        <a:srgbClr val="7F7F7F"/>
      </a:accent3>
      <a:accent4>
        <a:srgbClr val="3F3F3F"/>
      </a:accent4>
      <a:accent5>
        <a:srgbClr val="7F7F7F"/>
      </a:accent5>
      <a:accent6>
        <a:srgbClr val="3F3F3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WPS 演示</Application>
  <PresentationFormat>宽屏</PresentationFormat>
  <Paragraphs>203</Paragraphs>
  <Slides>46</Slides>
  <Notes>29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Calibri</vt:lpstr>
      <vt:lpstr>Arial Unicode MS</vt:lpstr>
      <vt:lpstr>Arial Black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在线课程</vt:lpstr>
      <vt:lpstr>PowerPoint 演示文稿</vt:lpstr>
      <vt:lpstr>PowerPoint 演示文稿</vt:lpstr>
      <vt:lpstr>PowerPoint 演示文稿</vt:lpstr>
      <vt:lpstr>在线课程</vt:lpstr>
      <vt:lpstr>PowerPoint 演示文稿</vt:lpstr>
      <vt:lpstr>PowerPoint 演示文稿</vt:lpstr>
      <vt:lpstr>PowerPoint 演示文稿</vt:lpstr>
      <vt:lpstr>直播讲堂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我的教发</vt:lpstr>
      <vt:lpstr>我的教发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交流小组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范范</cp:lastModifiedBy>
  <cp:revision>128</cp:revision>
  <dcterms:created xsi:type="dcterms:W3CDTF">2015-05-05T08:02:00Z</dcterms:created>
  <dcterms:modified xsi:type="dcterms:W3CDTF">2019-03-13T08:10:59Z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